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OTd3DHYksgD2BIC2B32VQ==" hashData="BOorol5kWI+L4Oh7FuEYgiKF8BJQB5w5oWpyqcXk2f4rrzWN0ALsXNcjCOG/cmqggG09YDOc+0RCLjhTObO+DA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333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901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885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76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00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49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14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84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18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814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9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>
              <a:defRPr sz="2800" b="0"/>
            </a:lvl1pPr>
            <a:lvl2pPr>
              <a:defRPr sz="2800" b="0"/>
            </a:lvl2pPr>
            <a:lvl3pPr>
              <a:defRPr sz="2800" b="0"/>
            </a:lvl3pPr>
            <a:lvl4pPr marL="1371600" indent="-342900">
              <a:buSzPct val="75000"/>
              <a:buFont typeface="Wingdings" panose="05000000000000000000" pitchFamily="2" charset="2"/>
              <a:buChar char="§"/>
              <a:defRPr sz="2800" b="0"/>
            </a:lvl4pPr>
            <a:lvl5pPr>
              <a:defRPr sz="2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4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2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42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83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: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22759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3472070"/>
            <a:ext cx="8229600" cy="22328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847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opBottom Top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8827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2057400"/>
            <a:ext cx="8229600" cy="36475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23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7"/>
            <a:ext cx="13716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1905001" y="1153077"/>
            <a:ext cx="6781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60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8"/>
            <a:ext cx="5943598" cy="45518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400799" y="1153077"/>
            <a:ext cx="2286001" cy="45518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6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EMA Visual Templat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7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fld id="{92F79370-6E1F-410D-9C2E-D53AC108614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 i="0" baseline="0" smtClean="0">
                <a:solidFill>
                  <a:srgbClr val="F4F8FE"/>
                </a:solidFill>
                <a:latin typeface="+mn-lt"/>
                <a:cs typeface="+mn-cs"/>
              </a:defRPr>
            </a:lvl1pPr>
          </a:lstStyle>
          <a:p>
            <a:fld id="{FDEB7B8D-78D1-4E29-9C32-6DBECD752B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tabLst>
          <a:tab pos="401638" algn="l"/>
        </a:tabLst>
        <a:defRPr sz="2800" b="0" baseline="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2pPr>
      <a:lvl3pPr marL="9144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3pPr>
      <a:lvl4pPr marL="13716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4pPr>
      <a:lvl5pPr marL="21748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Parte 4: Coordinación y Evaluación de Manejo de Incidentes</a:t>
            </a:r>
            <a:endParaRPr lang="en-US"/>
          </a:p>
        </p:txBody>
      </p:sp>
      <p:pic>
        <p:nvPicPr>
          <p:cNvPr id="6" name="Content Placeholder 5" descr="Cover image.(png), G402">
            <a:extLst>
              <a:ext uri="{FF2B5EF4-FFF2-40B4-BE49-F238E27FC236}">
                <a16:creationId xmlns:a16="http://schemas.microsoft.com/office/drawing/2014/main" id="{608F9012-3637-466F-AFF3-908A67EB1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60" y="2143745"/>
            <a:ext cx="3791479" cy="24958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73FC3-D614-4349-894B-9D0A6631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FDEB7B8D-78D1-4E29-9C32-6DBECD752B11}" type="slidenum">
              <a:rPr lang="en-US" smtClean="0"/>
              <a:pPr>
                <a:spcBef>
                  <a:spcPts val="100"/>
                </a:spcBef>
                <a:buSzPct val="990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967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Apoyo y Coordinación de Múltiples Agencias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2EC2-7934-46C6-AB63-3462B89405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Proporcionar soporte y coordinación al comando de incidentes mediante: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Tomar decisiones de política.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Estableciendo prioridades.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Resolver problemas de recursos críticos.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Facilitando el apoyo logístico y el seguimiento de recursos.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Recopilar, analizar y difundir información. </a:t>
            </a:r>
            <a:endParaRPr lang="en-US"/>
          </a:p>
        </p:txBody>
      </p:sp>
      <p:pic>
        <p:nvPicPr>
          <p:cNvPr id="8" name="Content Placeholder 7" descr="Diagram showing 3 boxes labeled Local Emergency Ops Center (EOC), State Emergency Ops Center (EOC), and Federal Emergency Ops Center (EOC). There is a dashed line leading from the Local Emergency Ops Center (EOC) to a box labeled Incident Command.">
            <a:extLst>
              <a:ext uri="{FF2B5EF4-FFF2-40B4-BE49-F238E27FC236}">
                <a16:creationId xmlns:a16="http://schemas.microsoft.com/office/drawing/2014/main" id="{0600B675-CAFB-4EE8-AFB7-B3ABB221F35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8336"/>
            <a:ext cx="4114800" cy="351085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B8608-4F81-40A2-AC58-D0597BDA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FDEB7B8D-78D1-4E29-9C32-6DBECD752B11}" type="slidenum">
              <a:rPr lang="en-US" smtClean="0"/>
              <a:pPr>
                <a:spcBef>
                  <a:spcPts val="100"/>
                </a:spcBef>
                <a:buSzPct val="99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17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65CC2-F540-4835-817E-9C760055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9000"/>
            </a:pPr>
            <a:endParaRPr lang="en-US"/>
          </a:p>
        </p:txBody>
      </p:sp>
      <p:pic>
        <p:nvPicPr>
          <p:cNvPr id="6" name="Content Placeholder 5" descr="Full-screen diagram of a Multiagency Coordination System.  The screen title says &quot;A System . . . Not a Facility.&quot;  Elements of the MACS include On-Scene Command; Coordination Resource Centers; Emergency Operations Centers; Coordination Entities/Groups, and Dispatch centers.">
            <a:extLst>
              <a:ext uri="{FF2B5EF4-FFF2-40B4-BE49-F238E27FC236}">
                <a16:creationId xmlns:a16="http://schemas.microsoft.com/office/drawing/2014/main" id="{EF892001-D0A9-439E-9008-E0505DB2A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80" y="1068388"/>
            <a:ext cx="6119440" cy="4646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A846E-C569-428F-9455-A6ADA0A0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FDEB7B8D-78D1-4E29-9C32-6DBECD752B11}" type="slidenum">
              <a:rPr lang="en-US" smtClean="0"/>
              <a:pPr>
                <a:spcBef>
                  <a:spcPts val="100"/>
                </a:spcBef>
                <a:buSzPct val="99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259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Manejando la Información Pública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1715-A9D5-44EC-BBA4-C919EABAA2D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El </a:t>
            </a:r>
            <a:r>
              <a:rPr lang="es-ES" b="1" kern="1200">
                <a:sym typeface="Arial"/>
              </a:rPr>
              <a:t>Oficial de Información Pública: </a:t>
            </a:r>
            <a:endParaRPr lang="es-ES" kern="1200">
              <a:sym typeface="Arial"/>
            </a:endParaRP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Representa y notifica el Comando de incidentes.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Administra los medios de comunicación en el sitio y las consultas públicas. 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  El </a:t>
            </a:r>
            <a:r>
              <a:rPr lang="es-ES" b="1" kern="1200">
                <a:sym typeface="Arial"/>
              </a:rPr>
              <a:t>Centro de Información Conjunta (JIC, por sus siglas en inglés) </a:t>
            </a:r>
            <a:r>
              <a:rPr lang="es-ES" kern="1200">
                <a:sym typeface="Arial"/>
              </a:rPr>
              <a:t>es una ubicación física utilizada para coordinar: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Información de emergencia crítica.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Comunicaciones de crisis.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Funciones de asuntos públicos. </a:t>
            </a:r>
            <a:endParaRPr lang="en-US"/>
          </a:p>
        </p:txBody>
      </p:sp>
      <p:pic>
        <p:nvPicPr>
          <p:cNvPr id="8" name="Content Placeholder 7" descr="Public Information Officer being interviewed by the media, and personnel working iin a Joint Information Center">
            <a:extLst>
              <a:ext uri="{FF2B5EF4-FFF2-40B4-BE49-F238E27FC236}">
                <a16:creationId xmlns:a16="http://schemas.microsoft.com/office/drawing/2014/main" id="{15BCCCA8-1C6E-4936-A8CD-FFDA775A0C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76" y="1152525"/>
            <a:ext cx="1827848" cy="44926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4F88B-4D84-4E25-8315-EB8989D2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FDEB7B8D-78D1-4E29-9C32-6DBECD752B11}" type="slidenum">
              <a:rPr lang="en-US" smtClean="0"/>
              <a:pPr>
                <a:spcBef>
                  <a:spcPts val="100"/>
                </a:spcBef>
                <a:buSzPct val="99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1773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Hablando con Una Sola Voz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7A855-C2C4-40BB-871D-B0FDBBC255D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Los Ejecutivos/Altos Funcionarios deben coordinar e integrar los mensajes con los oficiales de información pública en el sitio y otras agencias.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Se utiliza un </a:t>
            </a:r>
            <a:r>
              <a:rPr lang="es-ES" b="1" kern="1200">
                <a:ea typeface="+mn-ea"/>
                <a:sym typeface="Arial"/>
              </a:rPr>
              <a:t>Sistema de Información Conjunto </a:t>
            </a:r>
            <a:r>
              <a:rPr lang="es-ES" kern="1200">
                <a:sym typeface="Arial"/>
              </a:rPr>
              <a:t>(procedimientos y protocolos establecidos) para ayudar a garantizar la coordinación de los mensajes. </a:t>
            </a:r>
            <a:endParaRPr lang="en-US"/>
          </a:p>
        </p:txBody>
      </p:sp>
      <p:pic>
        <p:nvPicPr>
          <p:cNvPr id="8" name="Content Placeholder 7" descr="Public Information Officer giving a briefing">
            <a:extLst>
              <a:ext uri="{FF2B5EF4-FFF2-40B4-BE49-F238E27FC236}">
                <a16:creationId xmlns:a16="http://schemas.microsoft.com/office/drawing/2014/main" id="{4D208704-0E90-4012-BDBE-D437FC4AA3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2074862"/>
            <a:ext cx="2657475" cy="26479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E2E53-3238-45D2-AB04-9AA9F3EF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FDEB7B8D-78D1-4E29-9C32-6DBECD752B11}" type="slidenum">
              <a:rPr lang="en-US" smtClean="0"/>
              <a:pPr>
                <a:spcBef>
                  <a:spcPts val="100"/>
                </a:spcBef>
                <a:buSzPct val="99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5909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Coordinación Entre Agencias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841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spcBef>
                <a:spcPct val="100000"/>
              </a:spcBef>
              <a:buSzPct val="99000"/>
            </a:pPr>
            <a:r>
              <a:rPr lang="en-US" sz="2800">
                <a:latin typeface="Arial"/>
                <a:cs typeface="Arial"/>
                <a:sym typeface="Arial"/>
              </a:rPr>
              <a:t>    </a:t>
            </a:r>
            <a:endParaRPr lang="en-US"/>
          </a:p>
        </p:txBody>
      </p:sp>
      <p:pic>
        <p:nvPicPr>
          <p:cNvPr id="7" name="Content Placeholder 6" descr="Map showing County A, County B, a coastal area, a State Recreation Area, and a National Park">
            <a:extLst>
              <a:ext uri="{FF2B5EF4-FFF2-40B4-BE49-F238E27FC236}">
                <a16:creationId xmlns:a16="http://schemas.microsoft.com/office/drawing/2014/main" id="{2F407B85-2B7A-4149-A7CE-B99A6AA00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9" y="1068388"/>
            <a:ext cx="8175461" cy="464661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F954D2-1CDA-47E5-B59C-BAFE830B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FDEB7B8D-78D1-4E29-9C32-6DBECD752B11}" type="slidenum">
              <a:rPr lang="en-US" smtClean="0"/>
              <a:pPr>
                <a:spcBef>
                  <a:spcPts val="100"/>
                </a:spcBef>
                <a:buSzPct val="99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353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Evaluación del Manejo del Incidente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9EA6-019E-46A7-A5D3-F7CF2578AE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La evaluación es una importante responsabilidad de liderazgo. Los métodos de evaluación incluyen: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Informe de acción correctiva/revisión posterior a la acción.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Análisis posterior al incidente.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 Sesión informativa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Crítica posterior al incidente.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Planes de mitigación. </a:t>
            </a:r>
            <a:endParaRPr lang="en-US"/>
          </a:p>
        </p:txBody>
      </p:sp>
      <p:pic>
        <p:nvPicPr>
          <p:cNvPr id="8" name="Content Placeholder 7" descr="Federal, State, and Local Responders ">
            <a:extLst>
              <a:ext uri="{FF2B5EF4-FFF2-40B4-BE49-F238E27FC236}">
                <a16:creationId xmlns:a16="http://schemas.microsoft.com/office/drawing/2014/main" id="{50BB60EF-AEB9-4E4F-A952-6FAD634983B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5150"/>
            <a:ext cx="4114800" cy="373722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1789E-DE1A-4369-AE26-85714A54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FDEB7B8D-78D1-4E29-9C32-6DBECD752B11}" type="slidenum">
              <a:rPr lang="en-US" smtClean="0"/>
              <a:pPr>
                <a:spcBef>
                  <a:spcPts val="100"/>
                </a:spcBef>
                <a:buSzPct val="99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193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s-ES"/>
              <a:t>Revisión Después de la Acción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6288-01BA-42B1-B187-EE7BE05E0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s-ES" kern="1200">
                <a:sym typeface="Arial"/>
              </a:rPr>
              <a:t>Asegúrese de que se realice una revisión posterior a la acción y responda las siguientes preguntas: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¿Qué nos propusimos hacer?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¿Qué sucedió realmente?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¿Por qué sucedió?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¿Qué vamos a hacer diferente la próxima vez?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¿Hay lecciones aprendidas que deberían compartirse?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s-ES" kern="1200">
                <a:ea typeface="+mn-ea"/>
                <a:sym typeface="Arial"/>
              </a:rPr>
              <a:t>¿Qué seguimiento se necesita?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BCE51-E675-448E-A756-F5326CD6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FDEB7B8D-78D1-4E29-9C32-6DBECD752B11}" type="slidenum">
              <a:rPr lang="en-US" smtClean="0"/>
              <a:pPr>
                <a:spcBef>
                  <a:spcPts val="100"/>
                </a:spcBef>
                <a:buSzPct val="99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0819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MI_PP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I_PPT_V6.potx" id="{87FA236F-5E7C-4F8D-BD1E-D26C03F4BCD1}" vid="{D5C7932F-4394-40C8-ABE7-3049CD3103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EFD91463C3843A9BA9A14DC38BC9D" ma:contentTypeVersion="13" ma:contentTypeDescription="Create a new document." ma:contentTypeScope="" ma:versionID="47f857fb9e5e284ddb4e42aaee36b7e9">
  <xsd:schema xmlns:xsd="http://www.w3.org/2001/XMLSchema" xmlns:xs="http://www.w3.org/2001/XMLSchema" xmlns:p="http://schemas.microsoft.com/office/2006/metadata/properties" xmlns:ns2="95ba42ad-0bbe-4ff2-b5a3-00bdc267f7a0" xmlns:ns3="62f7385f-acaa-4071-a761-f290236eec2e" targetNamespace="http://schemas.microsoft.com/office/2006/metadata/properties" ma:root="true" ma:fieldsID="06df62747b6182848483a39f8e4ae622" ns2:_="" ns3:_="">
    <xsd:import namespace="95ba42ad-0bbe-4ff2-b5a3-00bdc267f7a0"/>
    <xsd:import namespace="62f7385f-acaa-4071-a761-f290236eec2e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a42ad-0bbe-4ff2-b5a3-00bdc267f7a0" elementFormDefault="qualified">
    <xsd:import namespace="http://schemas.microsoft.com/office/2006/documentManagement/types"/>
    <xsd:import namespace="http://schemas.microsoft.com/office/infopath/2007/PartnerControls"/>
    <xsd:element name="Next_x0020_Course_x0020_Date" ma:index="8" nillable="true" ma:displayName="Next Course Date" ma:format="DateOnly" ma:internalName="Next_x0020_Course_x0020_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7385f-acaa-4071-a761-f290236ee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68ddf3f-b77f-46a0-9295-2b9495b51427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95ba42ad-0bbe-4ff2-b5a3-00bdc267f7a0" xsi:nil="true"/>
  </documentManagement>
</p:properties>
</file>

<file path=customXml/itemProps1.xml><?xml version="1.0" encoding="utf-8"?>
<ds:datastoreItem xmlns:ds="http://schemas.openxmlformats.org/officeDocument/2006/customXml" ds:itemID="{72C3D296-6809-4991-8D79-9B5A48A67575}"/>
</file>

<file path=customXml/itemProps2.xml><?xml version="1.0" encoding="utf-8"?>
<ds:datastoreItem xmlns:ds="http://schemas.openxmlformats.org/officeDocument/2006/customXml" ds:itemID="{E091C91F-33AB-41D1-B5CD-8E2BE26A558F}"/>
</file>

<file path=customXml/itemProps3.xml><?xml version="1.0" encoding="utf-8"?>
<ds:datastoreItem xmlns:ds="http://schemas.openxmlformats.org/officeDocument/2006/customXml" ds:itemID="{C621E63B-8C30-4854-B82C-3868CA848834}"/>
</file>

<file path=customXml/itemProps4.xml><?xml version="1.0" encoding="utf-8"?>
<ds:datastoreItem xmlns:ds="http://schemas.openxmlformats.org/officeDocument/2006/customXml" ds:itemID="{5D346044-A529-4505-B0FC-6B03E091A204}"/>
</file>

<file path=docProps/app.xml><?xml version="1.0" encoding="utf-8"?>
<Properties xmlns="http://schemas.openxmlformats.org/officeDocument/2006/extended-properties" xmlns:vt="http://schemas.openxmlformats.org/officeDocument/2006/docPropsVTypes">
  <Template>EMI_PPT_V7</Template>
  <TotalTime>0</TotalTime>
  <Words>303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EMI_PPT</vt:lpstr>
      <vt:lpstr>Parte 4: Coordinación y Evaluación de Manejo de Incidentes</vt:lpstr>
      <vt:lpstr>Apoyo y Coordinación de Múltiples Agencias</vt:lpstr>
      <vt:lpstr>PowerPoint Presentation</vt:lpstr>
      <vt:lpstr>Manejando la Información Pública</vt:lpstr>
      <vt:lpstr>Hablando con Una Sola Voz</vt:lpstr>
      <vt:lpstr>Coordinación Entre Agencias</vt:lpstr>
      <vt:lpstr>Evaluación del Manejo del Incidente</vt:lpstr>
      <vt:lpstr>Revisión Después de la Acción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2020-08-25T18:33:04Z</dcterms:created>
  <dcterms:modified xsi:type="dcterms:W3CDTF">2020-08-27T14:02:46Z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0x0101001A4EFD91463C3843A9BA9A14DC38BC9D</vt:lpwstr>
  </property>
</Properties>
</file>